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317" autoAdjust="0"/>
  </p:normalViewPr>
  <p:slideViewPr>
    <p:cSldViewPr snapToGrid="0" snapToObjects="1">
      <p:cViewPr>
        <p:scale>
          <a:sx n="50" d="100"/>
          <a:sy n="50" d="100"/>
        </p:scale>
        <p:origin x="147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76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6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68335" y="0"/>
            <a:ext cx="4023360" cy="6858000"/>
          </a:xfrm>
          <a:prstGeom prst="rect">
            <a:avLst/>
          </a:prstGeom>
          <a:solidFill>
            <a:srgbClr val="E6FFFB"/>
          </a:solidFill>
          <a:ln w="12700">
            <a:solidFill>
              <a:srgbClr val="E6FFFB"/>
            </a:solidFill>
            <a:prstDash val="solid"/>
          </a:ln>
        </p:spPr>
      </p:sp>
      <p:pic>
        <p:nvPicPr>
          <p:cNvPr id="3" name="Image 0" descr="/mnt/data/ga_figs/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55" y="151488"/>
            <a:ext cx="3474720" cy="20116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1520" y="1097280"/>
            <a:ext cx="7071055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Zamkı</a:t>
            </a:r>
            <a:r>
              <a:rPr lang="tr-TR" sz="32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nın</a:t>
            </a:r>
            <a:r>
              <a:rPr lang="en-US" sz="32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(Gum Arabic</a:t>
            </a:r>
            <a:r>
              <a:rPr lang="en-US" sz="32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reoloji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kinetik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yoluyla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redoks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iyonik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mikroçevreleri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modüle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ederek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kolorektal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kanser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hücrelerinde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seçici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sitotoksisiteyi</a:t>
            </a:r>
            <a:r>
              <a:rPr lang="en-US" sz="3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indükle</a:t>
            </a:r>
            <a:r>
              <a:rPr lang="tr-TR" sz="32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mesi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731520" y="3337560"/>
            <a:ext cx="7071055" cy="73152"/>
          </a:xfrm>
          <a:prstGeom prst="rect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31520" y="3520440"/>
            <a:ext cx="7071055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Sunum: Makale içeriğinin Türkçe bilimsel sunum özeti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31520" y="5074920"/>
            <a:ext cx="7071055" cy="8229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5230368"/>
            <a:ext cx="67052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 modeli: HT-29 &amp; HCT-116 </a:t>
            </a:r>
            <a:r>
              <a:rPr lang="en-US" sz="14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(CRC) </a:t>
            </a: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MRC-5 (normal fibroblast) • MTS • qPCR • ICP-MS • reoloji • USP-uyumlu salınım/kinetik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442655" y="635508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İçerik: </a:t>
            </a:r>
            <a:r>
              <a:rPr lang="tr-TR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Cebeci et al., 2026</a:t>
            </a:r>
            <a:endParaRPr lang="en-US" sz="10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55" y="2164528"/>
            <a:ext cx="3560920" cy="252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807" y="4684528"/>
            <a:ext cx="178241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4: GA Matrisi pH-Bağımlı Salınım Davranışı Gösteriyor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51560"/>
            <a:ext cx="7315200" cy="5074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pic>
        <p:nvPicPr>
          <p:cNvPr id="8" name="Image 0" descr="/mnt/data/ga_figs/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234440"/>
            <a:ext cx="7040880" cy="47548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31520" y="6126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5 • Simüle GİS koşullarında kümülatif salınım (n=3)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8321040" y="1051560"/>
            <a:ext cx="3139135" cy="53949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49640" y="1645920"/>
            <a:ext cx="2773375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 1.2 (mide): salınım baskılanmış (≈ %10/24s).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 6.8 (ince bağırsak): orta düzey salınım (≈ %55–60/24s).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 7.4 (kolon): belirgin ve sürdürülebilir salınım (≈ %85–90/24s).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Çalışmada “ilaç” yok: burada ölçülen, GA matrisinin kendi salınım/dağılma kinetiği.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8549640" y="4800600"/>
            <a:ext cx="2773375" cy="1554480"/>
          </a:xfrm>
          <a:prstGeom prst="roundRect">
            <a:avLst/>
          </a:prstGeom>
          <a:solidFill>
            <a:srgbClr val="EEF2FF"/>
          </a:solidFill>
          <a:ln w="12700">
            <a:solidFill>
              <a:srgbClr val="C7D2F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686800" y="4937760"/>
            <a:ext cx="2499055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30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Çıkarım: GA, fizyolojik pH aralığında kontrollü/artan salınım gösterebilen bir “fonksiyonel jel matrisi” aday profili sunuyor.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5: Kinetik Modelleme (pH 7.4)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97280"/>
            <a:ext cx="5806440" cy="5303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132588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Kullanılan modeller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548640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Higuchi: difüzyon kontrollü salınım için doğrusal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uyum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testi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Korsmeyer–Peppas: mekanizma göstergesi (n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katsayısı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Değerlendirme: ilk ~%60 salınım verisi üzerinden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05840" y="3845260"/>
            <a:ext cx="5486400" cy="22007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88720" y="3982420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Tablo 2 • Kinetik parametreler</a:t>
            </a:r>
            <a:endParaRPr lang="en-US" sz="130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86617"/>
              </p:ext>
            </p:extLst>
          </p:nvPr>
        </p:nvGraphicFramePr>
        <p:xfrm>
          <a:off x="1143000" y="4348180"/>
          <a:ext cx="4846320" cy="128016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Model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Parametre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Değer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R²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Higuchi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kH (%·h⁻¹ᐟ²)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17.9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0.981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Korsmeyer–Peppas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 (h⁻ⁿ)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0.46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0.993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0.67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0.993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Shape 10"/>
          <p:cNvSpPr/>
          <p:nvPr/>
        </p:nvSpPr>
        <p:spPr>
          <a:xfrm>
            <a:off x="6812280" y="1097280"/>
            <a:ext cx="4647895" cy="530352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086600" y="1737360"/>
            <a:ext cx="4099255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Higuchi uyumu: difüzyonun önemli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rolü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R²=0.993 ile çok iyi uyum: Korsmeyer–Peppas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modeli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n=0.67 → anomal (non-Fickian) taşınım: difüzyon + polimer relaksasyonu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birlikte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sonuçlar GA’nın “fonksiyonel matriks” davranışını nicel olarak destekler.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086600" y="4892040"/>
            <a:ext cx="4099255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23760" y="5074920"/>
            <a:ext cx="3824935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Not: Kinetik çalışma, GA’ya “ilaç taşıyıcı” rolü biçmekten çok; matriksin davranışını karakterize eder.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6: Reoloji — 10% (w/w) GA “Dengeli” Profil Sunuyor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51560"/>
            <a:ext cx="5233075" cy="4718305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6126480"/>
            <a:ext cx="5623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6a • %1–5 (w/w): düşük viskozite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6169469" y="1051560"/>
            <a:ext cx="5364774" cy="4663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537960" y="6126480"/>
            <a:ext cx="5623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6b • %10–20 (w/w): belirgin shear-thinning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731520" y="5715000"/>
            <a:ext cx="10728655" cy="68580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60120" y="5833872"/>
            <a:ext cx="1027145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</a:t>
            </a: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(w/w) GA; düşük kaymada yeterli viskozite + kontrollü shear-thinning dengesiyle “optimum” konsantrasyon olarak öne çıkıyor.</a:t>
            </a:r>
            <a:endParaRPr lang="en-US" sz="1400" dirty="0"/>
          </a:p>
        </p:txBody>
      </p:sp>
      <p:pic>
        <p:nvPicPr>
          <p:cNvPr id="15" name="Resim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4"/>
          <a:stretch/>
        </p:blipFill>
        <p:spPr bwMode="auto">
          <a:xfrm>
            <a:off x="854352" y="1413587"/>
            <a:ext cx="5369029" cy="3775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Resim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1"/>
          <a:stretch/>
        </p:blipFill>
        <p:spPr bwMode="auto">
          <a:xfrm>
            <a:off x="6147324" y="1398905"/>
            <a:ext cx="5367600" cy="37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</a:t>
            </a:r>
            <a:r>
              <a:rPr lang="en-US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Hipoteziyle</a:t>
            </a: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Uyumlu</a:t>
            </a:r>
            <a:r>
              <a:rPr lang="tr-TR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Entegre</a:t>
            </a: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Model: </a:t>
            </a: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“Redoks–İyon” Eşleşmesi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51560"/>
            <a:ext cx="10728655" cy="53492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097280" y="1554480"/>
            <a:ext cx="301752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280160" y="1664208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matrisi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280160" y="196596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Polisakkarit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İyon-duyarlı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(reoloji + kinetik)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663440" y="1554480"/>
            <a:ext cx="320040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846320" y="1664208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Ekstraselüler ortam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846320" y="196596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Mg/K/Ca +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Fe/Zn/Mn artışı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(ICP-MS)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8229600" y="1554480"/>
            <a:ext cx="301752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8412480" y="1664208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Redoks baskısı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412480" y="196596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İyon/redoks dengesi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stres sinyali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2651760" y="3840480"/>
            <a:ext cx="329184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2834640" y="3950208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 yanıtı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834640" y="425196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GPX4, GSTA2↑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(NFKB↑ HT-29)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675120" y="3840480"/>
            <a:ext cx="34747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6858000" y="3950208"/>
            <a:ext cx="3108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Fenotip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858000" y="425196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 err="1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CRC’da</a:t>
            </a:r>
            <a:r>
              <a:rPr lang="en-US" sz="140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canlılık↓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(MTS; HT-29&gt;HCT-116)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 fibroblastta daha az etki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4160520" y="1920240"/>
            <a:ext cx="502920" cy="457200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909560" y="1920240"/>
            <a:ext cx="502920" cy="457200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 rot="5400000">
            <a:off x="4526280" y="3063240"/>
            <a:ext cx="731520" cy="548640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 rot="5400000">
            <a:off x="7360920" y="3063240"/>
            <a:ext cx="731520" cy="548640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31520" y="5715000"/>
            <a:ext cx="10728655" cy="68580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60120" y="5870448"/>
            <a:ext cx="1027145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şema, çalışmanın ölçtüğü çıktıları bir araya getiren “çalışma modeli”dir; nedensellik ve mekanizma için ek deneyler gerekir.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Sonuçlar, Sınırlılıklar ve Gelecek Çalışmalar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1473958" y="1097280"/>
            <a:ext cx="8842718" cy="5303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473958" y="1097280"/>
            <a:ext cx="8842718" cy="45720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925401" y="1207008"/>
            <a:ext cx="579495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 sonuçlar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33265" y="1737360"/>
            <a:ext cx="7815787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GA, </a:t>
            </a:r>
            <a:r>
              <a:rPr lang="en-US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hücrelerinde doza bağlı sitotoksisite gösterdi (HT-29 daha </a:t>
            </a:r>
            <a:r>
              <a:rPr lang="en-US" sz="1600" dirty="0" err="1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duyarlı</a:t>
            </a:r>
            <a:r>
              <a:rPr lang="en-US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).</a:t>
            </a:r>
            <a:endParaRPr lang="tr-TR" sz="1600" dirty="0" smtClean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tr-TR" sz="1600" dirty="0" smtClean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r>
              <a:rPr lang="en-US" sz="1600" dirty="0"/>
              <a:t>GA, </a:t>
            </a:r>
            <a:r>
              <a:rPr lang="tr-TR" sz="1600" dirty="0" smtClean="0"/>
              <a:t>CRC </a:t>
            </a:r>
            <a:r>
              <a:rPr lang="en-US" sz="1600" dirty="0" err="1" smtClean="0"/>
              <a:t>hücrelerini</a:t>
            </a:r>
            <a:r>
              <a:rPr lang="en-US" sz="1600" dirty="0" smtClean="0"/>
              <a:t> </a:t>
            </a:r>
            <a:r>
              <a:rPr lang="en-US" sz="1600" dirty="0" err="1"/>
              <a:t>sağlıklı</a:t>
            </a:r>
            <a:r>
              <a:rPr lang="en-US" sz="1600" dirty="0"/>
              <a:t> </a:t>
            </a:r>
            <a:r>
              <a:rPr lang="en-US" sz="1600" dirty="0" err="1"/>
              <a:t>fibroblastlardan</a:t>
            </a:r>
            <a:r>
              <a:rPr lang="en-US" sz="1600" dirty="0"/>
              <a:t> </a:t>
            </a:r>
            <a:r>
              <a:rPr lang="en-US" sz="1600" dirty="0" err="1"/>
              <a:t>ayırt</a:t>
            </a:r>
            <a:r>
              <a:rPr lang="en-US" sz="1600" dirty="0"/>
              <a:t> </a:t>
            </a:r>
            <a:r>
              <a:rPr lang="en-US" sz="1600" dirty="0" err="1"/>
              <a:t>edebilen</a:t>
            </a:r>
            <a:r>
              <a:rPr lang="en-US" sz="1600" dirty="0"/>
              <a:t> </a:t>
            </a:r>
            <a:r>
              <a:rPr lang="en-US" sz="1600" dirty="0" err="1"/>
              <a:t>seçici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etkiye</a:t>
            </a:r>
            <a:r>
              <a:rPr lang="en-US" sz="1600" dirty="0"/>
              <a:t> </a:t>
            </a:r>
            <a:r>
              <a:rPr lang="en-US" sz="1600" dirty="0" err="1" smtClean="0"/>
              <a:t>sahiptir</a:t>
            </a:r>
            <a:r>
              <a:rPr lang="tr-TR" sz="1600" dirty="0" smtClean="0"/>
              <a:t>.</a:t>
            </a:r>
          </a:p>
          <a:p>
            <a:pPr marL="228600" indent="-228600">
              <a:buSzPct val="100000"/>
              <a:buChar char="•"/>
            </a:pPr>
            <a:endParaRPr lang="tr-TR" sz="1600" dirty="0" smtClean="0"/>
          </a:p>
          <a:p>
            <a:pPr marL="228600" indent="-228600">
              <a:buSzPct val="100000"/>
              <a:buChar char="•"/>
            </a:pPr>
            <a:r>
              <a:rPr lang="tr-TR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GA, doğal </a:t>
            </a:r>
            <a:r>
              <a:rPr lang="tr-TR" sz="1600" dirty="0" err="1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biyopolimerlerin</a:t>
            </a:r>
            <a:r>
              <a:rPr lang="tr-TR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 kanser tedavisinde </a:t>
            </a:r>
            <a:r>
              <a:rPr lang="tr-TR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potansiyeli ortaya koydu.</a:t>
            </a: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GPX4/GSTA2↑ ve iyon düzeylerindeki artışlar, redoks–iyonik mikroçevre modülasyonuna işaret </a:t>
            </a:r>
            <a:r>
              <a:rPr lang="en-US" sz="1600" dirty="0" err="1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ediyor</a:t>
            </a:r>
            <a:r>
              <a:rPr lang="en-US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GA matrisi pH-duyarlı salınım ve “anomal taşınım” kinetiği </a:t>
            </a:r>
            <a:r>
              <a:rPr lang="en-US" sz="1600" dirty="0" err="1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sergiliyor</a:t>
            </a:r>
            <a:r>
              <a:rPr lang="en-US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%10 (w/w) GA reolojik olarak dengeli bir profil </a:t>
            </a:r>
            <a:r>
              <a:rPr lang="en-US" sz="1600" dirty="0" err="1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sundu</a:t>
            </a:r>
            <a:r>
              <a:rPr lang="en-US" sz="1600" dirty="0" smtClean="0">
                <a:solidFill>
                  <a:srgbClr val="1F2937"/>
                </a:solidFill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tr-TR" sz="1600" dirty="0">
              <a:solidFill>
                <a:srgbClr val="1F2937"/>
              </a:solidFill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r>
              <a:rPr lang="en-US" sz="1600" dirty="0" err="1" smtClean="0"/>
              <a:t>Reolojik</a:t>
            </a:r>
            <a:r>
              <a:rPr lang="en-US" sz="1600" dirty="0" smtClean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kinetik</a:t>
            </a:r>
            <a:r>
              <a:rPr lang="en-US" sz="1600" dirty="0"/>
              <a:t> </a:t>
            </a:r>
            <a:r>
              <a:rPr lang="en-US" sz="1600" dirty="0" err="1"/>
              <a:t>veriler</a:t>
            </a:r>
            <a:r>
              <a:rPr lang="en-US" sz="1600" dirty="0"/>
              <a:t>, </a:t>
            </a:r>
            <a:r>
              <a:rPr lang="en-US" sz="1600" dirty="0" err="1"/>
              <a:t>GA'nın</a:t>
            </a:r>
            <a:r>
              <a:rPr lang="en-US" sz="1600" dirty="0"/>
              <a:t> </a:t>
            </a:r>
            <a:r>
              <a:rPr lang="en-US" sz="1600" dirty="0" err="1"/>
              <a:t>akıllı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jel</a:t>
            </a:r>
            <a:r>
              <a:rPr lang="en-US" sz="1600" dirty="0"/>
              <a:t> </a:t>
            </a:r>
            <a:r>
              <a:rPr lang="en-US" sz="1600" dirty="0" err="1"/>
              <a:t>platformu</a:t>
            </a:r>
            <a:r>
              <a:rPr lang="en-US" sz="1600" dirty="0"/>
              <a:t> </a:t>
            </a:r>
            <a:r>
              <a:rPr lang="en-US" sz="1600" dirty="0" err="1"/>
              <a:t>olduğunu</a:t>
            </a:r>
            <a:r>
              <a:rPr lang="en-US" sz="1600" dirty="0"/>
              <a:t> </a:t>
            </a:r>
            <a:r>
              <a:rPr lang="en-US" sz="1600" dirty="0" err="1" smtClean="0"/>
              <a:t>desteklemektedir</a:t>
            </a:r>
            <a:r>
              <a:rPr lang="tr-TR" sz="1600" dirty="0"/>
              <a:t>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31520" y="5715000"/>
            <a:ext cx="10728655" cy="68580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60120" y="5833872"/>
            <a:ext cx="1027145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Genel çıkarım: GA; tanımlı reoloji/kinetik özellikleri olan, iyon yanıtlı doğal bir biyopolimer sistem </a:t>
            </a:r>
            <a:r>
              <a:rPr lang="en-US" sz="1300" b="1" dirty="0" err="1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olarak</a:t>
            </a: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 smtClean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CRC’da</a:t>
            </a:r>
            <a:r>
              <a:rPr lang="en-US" sz="1300" b="1" dirty="0" smtClean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redoks-odaklı yeni stratejiler için adaydır.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22960" y="398026"/>
            <a:ext cx="105457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FAF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Ekibimiz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5843" y="3002825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Dr. Emre Cebeci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Eray\Desktop\emre.jf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3" y="1031912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81326" y="1117579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Metin kutusu 8"/>
          <p:cNvSpPr txBox="1"/>
          <p:nvPr/>
        </p:nvSpPr>
        <p:spPr>
          <a:xfrm>
            <a:off x="2307102" y="3012036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Büşra </a:t>
            </a:r>
            <a:r>
              <a:rPr lang="tr-TR" sz="1600" dirty="0" smtClean="0">
                <a:solidFill>
                  <a:schemeClr val="bg1"/>
                </a:solidFill>
              </a:rPr>
              <a:t>Yüksel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5"/>
          <a:stretch>
            <a:fillRect/>
          </a:stretch>
        </p:blipFill>
        <p:spPr>
          <a:xfrm>
            <a:off x="3986809" y="1072492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3934028" y="2998318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Ecz. Reyhan </a:t>
            </a:r>
            <a:r>
              <a:rPr lang="tr-TR" sz="1600" dirty="0" err="1" smtClean="0">
                <a:solidFill>
                  <a:schemeClr val="bg1"/>
                </a:solidFill>
              </a:rPr>
              <a:t>Aliusta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2" name="Resim 11" descr="C:\Users\Eray\Downloads\WhatsApp Image 2026-02-03 at 13.20.20.jpe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29292" r="12888" b="34871"/>
          <a:stretch/>
        </p:blipFill>
        <p:spPr bwMode="auto">
          <a:xfrm>
            <a:off x="5997775" y="1072492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Resim 12" descr="C:\Users\Eray\Downloads\WhatsApp Image 2026-02-03 at 12.58.34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41" y="1117579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Resim 13" descr="C:\Users\Eray\Desktop\ERAY\Eray Fot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11" y="1121207"/>
            <a:ext cx="1800225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Resim 14"/>
          <p:cNvPicPr/>
          <p:nvPr/>
        </p:nvPicPr>
        <p:blipFill>
          <a:blip r:embed="rId9"/>
          <a:stretch>
            <a:fillRect/>
          </a:stretch>
        </p:blipFill>
        <p:spPr>
          <a:xfrm>
            <a:off x="175843" y="3930404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Resim 15"/>
          <p:cNvPicPr/>
          <p:nvPr/>
        </p:nvPicPr>
        <p:blipFill>
          <a:blip r:embed="rId10"/>
          <a:stretch>
            <a:fillRect/>
          </a:stretch>
        </p:blipFill>
        <p:spPr>
          <a:xfrm>
            <a:off x="2081326" y="3903526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Resim 16" descr="C:\Users\Eray\Desktop\şükran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9" y="3903526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Resim 17" descr="Ahmet Arif KURT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28406"/>
          <a:stretch/>
        </p:blipFill>
        <p:spPr bwMode="auto">
          <a:xfrm>
            <a:off x="5997775" y="3903526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Resim 18" descr="https://yuctec.com/wp-content/uploads/2024/05/fikrettinsahin-3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41" y="3866235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Resim 20" descr="C:\Users\Eray\Downloads\WhatsApp Image 2026-02-03 at 13.28.01.jpe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7" t="21492"/>
          <a:stretch/>
        </p:blipFill>
        <p:spPr bwMode="auto">
          <a:xfrm>
            <a:off x="10032036" y="3866235"/>
            <a:ext cx="1800000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7943843" y="3024474"/>
            <a:ext cx="205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Dr. </a:t>
            </a:r>
            <a:r>
              <a:rPr lang="tr-TR" sz="1600" dirty="0" err="1" smtClean="0">
                <a:solidFill>
                  <a:schemeClr val="bg1"/>
                </a:solidFill>
              </a:rPr>
              <a:t>Öğr</a:t>
            </a:r>
            <a:r>
              <a:rPr lang="tr-TR" sz="1600" dirty="0" smtClean="0">
                <a:solidFill>
                  <a:schemeClr val="bg1"/>
                </a:solidFill>
              </a:rPr>
              <a:t>. Üyesi 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Ertuğrul Osman </a:t>
            </a:r>
            <a:r>
              <a:rPr lang="tr-TR" sz="1600" dirty="0" err="1" smtClean="0">
                <a:solidFill>
                  <a:schemeClr val="bg1"/>
                </a:solidFill>
              </a:rPr>
              <a:t>Bursalıoğlu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288274" y="2995676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Şahin Yılmaz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927101" y="3037922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Dr. Mustafa Eray Bozyel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-155437" y="5730404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Dr. </a:t>
            </a:r>
            <a:r>
              <a:rPr lang="tr-TR" sz="1600" dirty="0" err="1">
                <a:solidFill>
                  <a:schemeClr val="bg1"/>
                </a:solidFill>
              </a:rPr>
              <a:t>Öğr</a:t>
            </a:r>
            <a:r>
              <a:rPr lang="tr-TR" sz="1600" dirty="0">
                <a:solidFill>
                  <a:schemeClr val="bg1"/>
                </a:solidFill>
              </a:rPr>
              <a:t>. Üyesi </a:t>
            </a:r>
            <a:endParaRPr lang="tr-TR" sz="1600" dirty="0" smtClean="0">
              <a:solidFill>
                <a:schemeClr val="bg1"/>
              </a:solidFill>
            </a:endParaRP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Halise Betül Gökçe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855528" y="5730404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Dr. </a:t>
            </a:r>
            <a:r>
              <a:rPr lang="tr-TR" sz="1600" dirty="0" err="1">
                <a:solidFill>
                  <a:schemeClr val="bg1"/>
                </a:solidFill>
              </a:rPr>
              <a:t>Öğr</a:t>
            </a:r>
            <a:r>
              <a:rPr lang="tr-TR" sz="1600" dirty="0">
                <a:solidFill>
                  <a:schemeClr val="bg1"/>
                </a:solidFill>
              </a:rPr>
              <a:t>. Üyesi </a:t>
            </a:r>
            <a:endParaRPr lang="tr-TR" sz="1600" dirty="0" smtClean="0">
              <a:solidFill>
                <a:schemeClr val="bg1"/>
              </a:solidFill>
            </a:endParaRP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Şaban Kalay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4091399" y="5730404"/>
            <a:ext cx="1590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Dr. </a:t>
            </a:r>
            <a:r>
              <a:rPr lang="tr-TR" sz="1600" dirty="0" err="1">
                <a:solidFill>
                  <a:schemeClr val="bg1"/>
                </a:solidFill>
              </a:rPr>
              <a:t>Öğr</a:t>
            </a:r>
            <a:r>
              <a:rPr lang="tr-TR" sz="1600" dirty="0">
                <a:solidFill>
                  <a:schemeClr val="bg1"/>
                </a:solidFill>
              </a:rPr>
              <a:t>. Üyesi Şükran </a:t>
            </a:r>
            <a:r>
              <a:rPr lang="tr-TR" sz="1600" dirty="0" err="1">
                <a:solidFill>
                  <a:schemeClr val="bg1"/>
                </a:solidFill>
              </a:rPr>
              <a:t>Özdatlı</a:t>
            </a:r>
            <a:r>
              <a:rPr lang="tr-TR" sz="1600" dirty="0">
                <a:solidFill>
                  <a:schemeClr val="bg1"/>
                </a:solidFill>
              </a:rPr>
              <a:t> Kurtuluş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5833286" y="5731125"/>
            <a:ext cx="20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Dr. </a:t>
            </a:r>
            <a:r>
              <a:rPr lang="tr-TR" sz="1600" dirty="0" err="1">
                <a:solidFill>
                  <a:schemeClr val="bg1"/>
                </a:solidFill>
              </a:rPr>
              <a:t>Öğr</a:t>
            </a:r>
            <a:r>
              <a:rPr lang="tr-TR" sz="1600" dirty="0">
                <a:solidFill>
                  <a:schemeClr val="bg1"/>
                </a:solidFill>
              </a:rPr>
              <a:t>. Üyesi </a:t>
            </a:r>
            <a:endParaRPr lang="tr-TR" sz="1600" dirty="0" smtClean="0">
              <a:solidFill>
                <a:schemeClr val="bg1"/>
              </a:solidFill>
            </a:endParaRP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Ahmet Arif Kurt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889953" y="5832828"/>
            <a:ext cx="2113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Prof. Dr. </a:t>
            </a:r>
            <a:r>
              <a:rPr lang="tr-TR" sz="1600" dirty="0" err="1" smtClean="0">
                <a:solidFill>
                  <a:schemeClr val="bg1"/>
                </a:solidFill>
              </a:rPr>
              <a:t>Fikrettin</a:t>
            </a:r>
            <a:r>
              <a:rPr lang="tr-TR" sz="1600" dirty="0" smtClean="0">
                <a:solidFill>
                  <a:schemeClr val="bg1"/>
                </a:solidFill>
              </a:rPr>
              <a:t> Şahin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11753" y="5799601"/>
            <a:ext cx="223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solidFill>
                  <a:schemeClr val="bg1"/>
                </a:solidFill>
              </a:rPr>
              <a:t>Doç</a:t>
            </a:r>
            <a:r>
              <a:rPr lang="tr-TR" sz="1600" dirty="0" smtClean="0">
                <a:solidFill>
                  <a:schemeClr val="bg1"/>
                </a:solidFill>
              </a:rPr>
              <a:t> Dr</a:t>
            </a:r>
            <a:r>
              <a:rPr lang="tr-TR" sz="1600" dirty="0">
                <a:solidFill>
                  <a:schemeClr val="bg1"/>
                </a:solidFill>
              </a:rPr>
              <a:t>. </a:t>
            </a:r>
            <a:r>
              <a:rPr lang="tr-TR" sz="1600" dirty="0" smtClean="0">
                <a:solidFill>
                  <a:schemeClr val="bg1"/>
                </a:solidFill>
              </a:rPr>
              <a:t>İsmail Aslan 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2891962"/>
            <a:ext cx="10545775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Sorular?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822960" y="1509374"/>
            <a:ext cx="105457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FFAF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Teşekkürler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072488" y="4754880"/>
            <a:ext cx="8046720" cy="822960"/>
          </a:xfrm>
          <a:prstGeom prst="round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2346808" y="4965192"/>
            <a:ext cx="7498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Kaynak: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Cebeci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E.,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Yüksel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B.,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Aliusta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R., Yılmaz, Ş.,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Bursalıoğlu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E. O.,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Bozyel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M. E.,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Gökçe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H. B.,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Kalay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Ş.,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Özdatlı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Kurtuluş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Ş., Kurt, A. A.,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Şahin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F., &amp; Aslan, 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. 2026.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Gum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Arabic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Modulates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Redox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Ionic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Microenvironments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via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Rheology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and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Kinetics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Induce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Selective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Cytotoxicity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Colorectal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Cancer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tr-T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Cells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kumimoji="0" lang="tr-T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Gels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kumimoji="0" lang="tr-T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12, 139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5"/>
            <a:ext cx="12179923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 Mesaj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97280"/>
            <a:ext cx="10728655" cy="96012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1234440"/>
            <a:ext cx="10271455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(GA), yalnızca “antioksidan bir lif” değil; iyon-duyarlı bir biyopolimer matris gibi davranarak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kolorektal kanser hücrelerinde seçici canlılık kaybı ile ilişkili redoks/iyonik değişimler oluşturuyor.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31520" y="2331720"/>
            <a:ext cx="107286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sunumda ne var?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68680" y="2788920"/>
            <a:ext cx="10454335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CRC’d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(kolorektal kanser) ihtiyaç: daha seçici ve daha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güvenli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yaklaşımlar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GA’nın biyofiziksel profili: reoloji (viskozite, shear-thinning) ve pH-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duyarlı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salınım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/kinetic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MTS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ile seçici sitotoksisite; qPCR ile oksidatif stres yanıtı; ICP-MS ile iyonik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mikroçevre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değişimi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r>
              <a:rPr lang="tr-TR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edoks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iyonik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mikroçevre modülasyonu” çalışma hipotezini destekleyen kanıtlar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Arka Plan: Neden GA ve </a:t>
            </a:r>
            <a:r>
              <a:rPr lang="en-US" sz="18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Neden</a:t>
            </a: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CRC?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97280"/>
            <a:ext cx="5181448" cy="5212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417320"/>
            <a:ext cx="463280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Kolorektal </a:t>
            </a:r>
            <a:r>
              <a:rPr lang="en-US" sz="2000" b="1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kanser</a:t>
            </a: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(CRC)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1825281"/>
            <a:ext cx="4632808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tr-TR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CRC, dünya çapında kanser kaynaklı ölümlerin üçüncü 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nedenidir.</a:t>
            </a:r>
            <a:endParaRPr lang="tr-TR" sz="1600" dirty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2022'de </a:t>
            </a:r>
            <a:r>
              <a:rPr lang="tr-TR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1.9 milyon yeni vaka ve yaklaşık 1 milyon ölüm 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bildirilmiştir.</a:t>
            </a:r>
            <a:endParaRPr lang="tr-TR" sz="1600" dirty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Mevcut </a:t>
            </a:r>
            <a:r>
              <a:rPr lang="tr-TR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kemoterapilerin (5-FU, </a:t>
            </a:r>
            <a:r>
              <a:rPr lang="tr-TR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Oxaliplatin</a:t>
            </a:r>
            <a:r>
              <a:rPr lang="tr-TR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yan etkileri ve direnç 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sorunları vardır.</a:t>
            </a:r>
            <a:endParaRPr lang="tr-TR" sz="1600" dirty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Yüksek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insidans ve mortalite; heterojen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tümör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biyolojisi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Yeni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stratejiler: daha çok hedefli, daha az off-target etkili yaklaşımlar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05840" y="4519092"/>
            <a:ext cx="4632808" cy="1464771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43000" y="4519092"/>
            <a:ext cx="4358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Çalışmanın bağlamı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143000" y="4666856"/>
            <a:ext cx="4358488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Doğal bileşenlerin çoklu-yolak etkileri, özellikle oksidatif stres ve iyon homeostazı </a:t>
            </a:r>
            <a:r>
              <a:rPr lang="en-US" sz="125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üzerinden</a:t>
            </a: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biyolojisine temas edebilir.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6278728" y="1097280"/>
            <a:ext cx="5181448" cy="5212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553048" y="1417320"/>
            <a:ext cx="463280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Arabic, GA)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6553048" y="1965960"/>
            <a:ext cx="4632808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Doğal polisakkarit (arabinogalaktan–protein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kompleksleri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Mineral/iyon içeriği ve iyon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bağlama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potansiyeli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Antioksidan/anti-inflamatuvar etkiler rapor edilmiş olsa da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CRC’d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seçici mekanizma net değil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553048" y="4337943"/>
            <a:ext cx="4632808" cy="164592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690208" y="4475103"/>
            <a:ext cx="4358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 fikri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690208" y="4795143"/>
            <a:ext cx="4358488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GA’nın “jel-benzeri” fiziksel davranışı + iyon bağlama/salınımı → hücre dışı iyonik mikroçevreyi değiştirip redoks dengesini etkileyebilir.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Hipotez ve Amaçlar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97280"/>
            <a:ext cx="10728655" cy="1097280"/>
          </a:xfrm>
          <a:prstGeom prst="roundRect">
            <a:avLst/>
          </a:prstGeom>
          <a:solidFill>
            <a:srgbClr val="EEF2FF"/>
          </a:solidFill>
          <a:ln w="12700">
            <a:solidFill>
              <a:srgbClr val="C7D2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1418025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730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Hipotez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011680" y="1207008"/>
            <a:ext cx="944849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GA; iyon-duyarlı bir biyopolimer matris gibi davranarak hücre dışı “redoks–iyonik mikroçevreyi” değiştirir ve bu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değişim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hücrelerinde daha belirgin canlılık kaybı ile ilişkilidir.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31520" y="2423160"/>
            <a:ext cx="107286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Amaçlar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731520" y="2880360"/>
            <a:ext cx="3210458" cy="3520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731520" y="2880360"/>
            <a:ext cx="3210458" cy="41148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60120" y="2971800"/>
            <a:ext cx="27532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Biyolojik etki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960120" y="3474720"/>
            <a:ext cx="2753258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MTS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ile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sitotoksisite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(HT-29, HCT-116) vs. normal (MRC-5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</a:t>
            </a:r>
            <a:r>
              <a:rPr lang="en-US" sz="1600" baseline="-25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karşılaştırması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307738" y="2880360"/>
            <a:ext cx="3210458" cy="3520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307738" y="2880360"/>
            <a:ext cx="3210458" cy="41148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36338" y="2971800"/>
            <a:ext cx="27532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Moleküler yanıt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536338" y="3474720"/>
            <a:ext cx="2753258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qPCR: GPX4, GSTA2, CAT, SOD1, 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NFKB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ICP-MS: Fe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Zn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Mn</a:t>
            </a:r>
            <a:r>
              <a:rPr lang="en-US" sz="1600" baseline="300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K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Ca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Al</a:t>
            </a:r>
            <a:r>
              <a:rPr lang="en-US" sz="1600" baseline="30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1600" baseline="300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endParaRPr lang="tr-TR" sz="1600" baseline="300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baseline="300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“redoks/iyon” ipuçları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883957" y="2880360"/>
            <a:ext cx="3210458" cy="3520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883957" y="2880360"/>
            <a:ext cx="3210458" cy="41148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112557" y="2971800"/>
            <a:ext cx="27532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Fiziksel özellik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112557" y="3474720"/>
            <a:ext cx="2753258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Reoloji: viskozite &amp; 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shear-thinning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USP-uyumlu in vitro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salınım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Kinetik: Higuchi &amp; Korsmeyer–Peppas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Yöntem: Deneysel Tasarım (Özet)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234440"/>
            <a:ext cx="2476424" cy="960120"/>
          </a:xfrm>
          <a:prstGeom prst="roundRect">
            <a:avLst/>
          </a:prstGeom>
          <a:solidFill>
            <a:srgbClr val="F0FDFA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14400" y="1344168"/>
            <a:ext cx="211066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Hücre modelleri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914400" y="1618488"/>
            <a:ext cx="211066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HT-29, </a:t>
            </a:r>
            <a:r>
              <a:rPr lang="en-US" sz="120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HCT-116</a:t>
            </a:r>
            <a:r>
              <a:rPr lang="tr-TR" sz="1200" dirty="0"/>
              <a:t> </a:t>
            </a:r>
            <a:r>
              <a:rPr lang="en-US" sz="120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(CRC)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MRC-5 (normal)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207944" y="1545336"/>
            <a:ext cx="274320" cy="338328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482264" y="1234440"/>
            <a:ext cx="2476424" cy="960120"/>
          </a:xfrm>
          <a:prstGeom prst="roundRect">
            <a:avLst/>
          </a:prstGeom>
          <a:solidFill>
            <a:srgbClr val="F0FDFA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665144" y="1344168"/>
            <a:ext cx="211066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Sitotoksisite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665144" y="1618488"/>
            <a:ext cx="211066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MTS</a:t>
            </a:r>
            <a:r>
              <a:rPr lang="tr-TR" sz="1200" dirty="0"/>
              <a:t> </a:t>
            </a:r>
            <a:r>
              <a:rPr lang="en-US" sz="1200" dirty="0" smtClean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24–72 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saat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IC50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958688" y="1545336"/>
            <a:ext cx="274320" cy="338328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233008" y="1234440"/>
            <a:ext cx="2476424" cy="960120"/>
          </a:xfrm>
          <a:prstGeom prst="roundRect">
            <a:avLst/>
          </a:prstGeom>
          <a:solidFill>
            <a:srgbClr val="F0FDFA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15888" y="1344168"/>
            <a:ext cx="211066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Moleküler/İyonik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15888" y="1618488"/>
            <a:ext cx="211066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qPCR: GPX4…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ICP-MS: iyonlar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8709431" y="1545336"/>
            <a:ext cx="274320" cy="338328"/>
          </a:xfrm>
          <a:prstGeom prst="rightArrow">
            <a:avLst/>
          </a:prstGeom>
          <a:solidFill>
            <a:srgbClr val="14B8A6"/>
          </a:solidFill>
          <a:ln w="12700">
            <a:solidFill>
              <a:srgbClr val="14B8A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983751" y="1234440"/>
            <a:ext cx="2476424" cy="960120"/>
          </a:xfrm>
          <a:prstGeom prst="roundRect">
            <a:avLst/>
          </a:prstGeom>
          <a:solidFill>
            <a:srgbClr val="F0FDFA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166631" y="1344168"/>
            <a:ext cx="211066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Matris fiziği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9166631" y="1618488"/>
            <a:ext cx="211066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Reoloji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Salınım + kinetik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731520" y="2514600"/>
            <a:ext cx="10728655" cy="38862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60120" y="26974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</a:t>
            </a:r>
            <a:r>
              <a:rPr lang="tr-TR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800" b="1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tik</a:t>
            </a:r>
            <a:r>
              <a:rPr lang="en-US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noktalar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960120" y="3154680"/>
            <a:ext cx="10271455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hücre deneylerinde tamamen çözünmüş sulu çözelti olarak uygulanmış; jel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oluşumu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gözlenmemi</a:t>
            </a:r>
            <a:r>
              <a:rPr lang="tr-TR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Salınım/kinetik deneyleri, “yüklenmiş ilaç” içermiyor: GA matriksinin pH-bağımlı difüzyon/relaksasyon davranışını karakterize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ediyor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İyon ölçümleri kültür ortamında (ekstraselüler) yapılmış; yorumlar iyon homeostazı ve stres yanıtı çerçevesinde.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1: GA, </a:t>
            </a:r>
            <a:r>
              <a:rPr lang="en-US" sz="1800" b="1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Hücrelerinde Doza Bağlı Sitotoksisite Oluşturur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51560"/>
            <a:ext cx="6629400" cy="5074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pic>
        <p:nvPicPr>
          <p:cNvPr id="8" name="Image 0" descr="/mnt/data/ga_figs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188720"/>
            <a:ext cx="6355080" cy="48006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31520" y="6126480"/>
            <a:ext cx="6629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1 • 72 saatte hücre canlılığı (MTS)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7589520" y="1051560"/>
            <a:ext cx="3870655" cy="53949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818120" y="1645920"/>
            <a:ext cx="3413455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HT-29, GA’ya daha duyarlı (daha erken canlılık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düşüşü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HCT-116’de de doza bağlı düşüş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gözleniyor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MRC-5 fibroblastlarda (özellikle ≤%10 w/v) canlılık daha yüksek → “göreli” seçicilik.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818120" y="4119580"/>
            <a:ext cx="34134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IC50 (72 saat, w/v)</a:t>
            </a:r>
            <a:endParaRPr lang="en-US" sz="14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42266"/>
              </p:ext>
            </p:extLst>
          </p:nvPr>
        </p:nvGraphicFramePr>
        <p:xfrm>
          <a:off x="7818120" y="4439620"/>
          <a:ext cx="2926080" cy="128016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Hücre hattı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IC50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HCT-116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%10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HT-29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%7.5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MRC-5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%15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2: Oksidatif Stres Yanıtı ile İlişkili Genlerde Seçici Değişimler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051560"/>
            <a:ext cx="6629400" cy="5074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6126480"/>
            <a:ext cx="6629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2 • qPCR: antioksidan/stres ilişkili gen ekspresyonu (72 saat)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7589520" y="1051560"/>
            <a:ext cx="3870655" cy="53949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818120" y="1645920"/>
            <a:ext cx="3413455" cy="2423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GPX4 ve GSTA2: her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iki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hattında belirgin artış (glutatyon-bağımlı savunma/detoks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yanıtı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NFKB: özellikle HT-29’da artış (bağlam-bağımlı stres/redoks yanıtı olarak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yorumlanıyor</a:t>
            </a:r>
            <a:r>
              <a:rPr lang="en-US" sz="1600" dirty="0" smtClean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tr-TR" sz="1600" dirty="0" smtClean="0">
              <a:solidFill>
                <a:srgbClr val="1F293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SzPct val="100000"/>
              <a:buChar char="•"/>
            </a:pP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 ve SOD1: genelleşmiş bir “klasik antioksidan” aktivasyon yerine seçici bir transkripsiyonel yanıt.</a:t>
            </a:r>
            <a:endParaRPr lang="en-US" sz="1600" dirty="0"/>
          </a:p>
        </p:txBody>
      </p:sp>
      <p:pic>
        <p:nvPicPr>
          <p:cNvPr id="16" name="Resim 15" descr="C:\Users\ERAY\Desktop\gumarabicmakale\Resim2.png"/>
          <p:cNvPicPr/>
          <p:nvPr/>
        </p:nvPicPr>
        <p:blipFill rotWithShape="1">
          <a:blip r:embed="rId3"/>
          <a:srcRect l="1648" t="6430" r="2217"/>
          <a:stretch/>
        </p:blipFill>
        <p:spPr bwMode="auto">
          <a:xfrm>
            <a:off x="731520" y="2067878"/>
            <a:ext cx="6629400" cy="291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110944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 3: Ekstraselüler İyonik Mikroçevre GA ile Değişiyor (ICP-MS)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0" y="6446520"/>
            <a:ext cx="12191695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10528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Arap zamkı (Gum Arabic) • </a:t>
            </a:r>
            <a:r>
              <a:rPr lang="en-US" sz="1000" dirty="0" smtClean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CRC </a:t>
            </a: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redoks–iyonik mikroçevre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368735" y="65105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19" y="734323"/>
            <a:ext cx="10728655" cy="5074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6126480"/>
            <a:ext cx="5623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3 • Mg/K/Ca izotopları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37960" y="6126480"/>
            <a:ext cx="5623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Şekil 4 • Al/Mn/Zn izotopları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731520" y="5715000"/>
            <a:ext cx="10728655" cy="68580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99F6E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60120" y="5833872"/>
            <a:ext cx="1027145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uygulaması sonrası kültür ortamında Mg, K, Ca ile birlikte Fe/Zn/Mn düzeyleri artıyor → “iyonik mikroçevre modülasyonu” hipoteziyle uyumlu bir bulgu.</a:t>
            </a:r>
            <a:endParaRPr lang="en-US" sz="1400" dirty="0"/>
          </a:p>
        </p:txBody>
      </p:sp>
      <p:pic>
        <p:nvPicPr>
          <p:cNvPr id="15" name="Resim 14" descr="C:\Users\ERAY\Desktop\gumarabicmakale\Resim3.png"/>
          <p:cNvPicPr/>
          <p:nvPr/>
        </p:nvPicPr>
        <p:blipFill rotWithShape="1">
          <a:blip r:embed="rId3"/>
          <a:srcRect l="1880" t="4797" r="1249" b="3068"/>
          <a:stretch/>
        </p:blipFill>
        <p:spPr bwMode="auto">
          <a:xfrm>
            <a:off x="1631884" y="750897"/>
            <a:ext cx="8986352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Resim 15" descr="C:\Users\ERAY\Desktop\gumarabicmakale\Resim4.png"/>
          <p:cNvPicPr/>
          <p:nvPr/>
        </p:nvPicPr>
        <p:blipFill rotWithShape="1">
          <a:blip r:embed="rId4"/>
          <a:srcRect l="1503" t="4253" r="1635" b="3463"/>
          <a:stretch/>
        </p:blipFill>
        <p:spPr bwMode="auto">
          <a:xfrm>
            <a:off x="1631885" y="3260668"/>
            <a:ext cx="8986352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1481</Words>
  <Application>Microsoft Office PowerPoint</Application>
  <PresentationFormat>Geniş ekran</PresentationFormat>
  <Paragraphs>238</Paragraphs>
  <Slides>16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ChatGPT (sunum derleme)</dc:creator>
  <cp:lastModifiedBy>Eray</cp:lastModifiedBy>
  <cp:revision>57</cp:revision>
  <dcterms:created xsi:type="dcterms:W3CDTF">2026-02-03T06:35:02Z</dcterms:created>
  <dcterms:modified xsi:type="dcterms:W3CDTF">2026-02-03T12:22:43Z</dcterms:modified>
</cp:coreProperties>
</file>